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58" r:id="rId4"/>
    <p:sldId id="257" r:id="rId5"/>
    <p:sldId id="259" r:id="rId6"/>
    <p:sldId id="274" r:id="rId7"/>
    <p:sldId id="261" r:id="rId8"/>
    <p:sldId id="270" r:id="rId9"/>
    <p:sldId id="264" r:id="rId10"/>
    <p:sldId id="268" r:id="rId11"/>
    <p:sldId id="260" r:id="rId12"/>
    <p:sldId id="278" r:id="rId13"/>
    <p:sldId id="266" r:id="rId14"/>
    <p:sldId id="263" r:id="rId15"/>
    <p:sldId id="269" r:id="rId16"/>
    <p:sldId id="276" r:id="rId17"/>
    <p:sldId id="275" r:id="rId18"/>
    <p:sldId id="273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4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5T15:40:34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33 870,'19'-42,"-2"5,-8 23,-2 1,0-2,1-2,-4 3,3-3,-3 1,1 2,1-2,-1 3,3-2,4-1,-1 3,2 2,-2 4,1-2,6-2,-4 1,4-2,-7 4,2-2,-1-1,-1 1,2-2,-5-1,1 2,1-5,-2 4,0-3,1 1,-2 0,0 1,1-3,-4 3,2-3,-2 2,2 0,1-4,-1 4,2-4,-4 7,4-6,-4 5,2-2,1-2,0 4,2-3,1 1,-3 3,3-4,-1 2,-1 1,4-2,3 8,-2-1,7 4,-8 1,4 0,-1-10,-4 4,1-8,-6 4,1 0,11 38,-10-15,10 29,-11-24,0-3,-1 1,2 1,-3-2,4 6,-4-7,1 4,2 2,-2-4,2 3,1-1,-2-7,6 11,-4-11,2 5,-1-2,-3 0,1 4,-2-2,0 1,1-2,2 4,-3-5,3 5,-3-4,0-1,2 8,-2-7,2 6,0-6,-2-1,4 3,-3-4,2 4,0-1,-2-4,3 8,-4-8,4 7,-3-3,2-2,0 2,0-3,1 0,0 2,1-3,-1 6,-1-5,-1 3,0-2,0-1,2 3,-1-3,1 1,1 0,-1-2,4 1,-3-1,0 2,-5 2,-10 4,-1-3,-14 0,-2-8,-6-3,-2-2,3-2,5 1,3-1,6 1,-3-1,-2 1,1-1,-2 0,6 1,-7-1,4 1,-3-1,1 0,3 0,-8 0,8 0,-2 0,-2 0,6 0,-13 0,11 0,-8 0,6 0,-1 0,2 0,-4 0,7 0,-9 0,8 1,-6-1,3 0,2 0,-4 0,1 0,-1 0,-1 0,2 0,2 0,-2 0,2 0,0 0,-6 0,7 0,-7 0,7 0,0 0,-5 0,6 1,-5-1,1 1,5-1,-6 0,4 0,-2 0,-1 0,3 0,-3 0,0 1,2-1,-2 1,2-1,1 1,-7-1,10 1,-10 0,7 1,48 16,-20-11,44 13,-39-16,-4-1,-1-1,1-1,3 1,-3-1,1 1,-3 0,6 0,-3-1,2 2,-4-3,1 1,0 0,3-1,-3 0,0 0,0 0,3 0,-2-1,0 1,5-1,-3 1,9-2,-2 1,2-1,-2 1,-2 0,-6 0,-4 1,3-1,-1 1,0 0,9 0,-11-1,7 1,-1-1,-5 1,6-1,-7 0,3 0,0-2,-1 0,4-5,-5 1,3-1,0-2,-4 3,3-2,-3 3,-2 0,4-3,-4-4,-2 1,-5-11,-3 9,0-7,-1 4,-1 1,-3-4,-3 0,-6-4,0 4,-2-2,2 5,0 0,1 1,0 2,1 1,0 3,-4-5,3 4,-9-6,6 7,-2 1,2 6,1 5,0 2,-4 3,0 1,-2 1,-4 2,-1 2,2-1,0 1,7-4,1 0,3-1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5T15:40:34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33 870,'19'-42,"-2"5,-8 23,-2 1,0-2,1-2,-4 3,3-3,-3 1,1 2,1-2,-1 3,3-2,4-1,-1 3,2 2,-2 4,1-2,6-2,-4 1,4-2,-7 4,2-2,-1-1,-1 1,2-2,-5-1,1 2,1-5,-2 4,0-3,1 1,-2 0,0 1,1-3,-4 3,2-3,-2 2,2 0,1-4,-1 4,2-4,-4 7,4-6,-4 5,2-2,1-2,0 4,2-3,1 1,-3 3,3-4,-1 2,-1 1,4-2,3 8,-2-1,7 4,-8 1,4 0,-1-10,-4 4,1-8,-6 4,1 0,11 38,-10-15,10 29,-11-24,0-3,-1 1,2 1,-3-2,4 6,-4-7,1 4,2 2,-2-4,2 3,1-1,-2-7,6 11,-4-11,2 5,-1-2,-3 0,1 4,-2-2,0 1,1-2,2 4,-3-5,3 5,-3-4,0-1,2 8,-2-7,2 6,0-6,-2-1,4 3,-3-4,2 4,0-1,-2-4,3 8,-4-8,4 7,-3-3,2-2,0 2,0-3,1 0,0 2,1-3,-1 6,-1-5,-1 3,0-2,0-1,2 3,-1-3,1 1,1 0,-1-2,4 1,-3-1,0 2,-5 2,-10 4,-1-3,-14 0,-2-8,-6-3,-2-2,3-2,5 1,3-1,6 1,-3-1,-2 1,1-1,-2 0,6 1,-7-1,4 1,-3-1,1 0,3 0,-8 0,8 0,-2 0,-2 0,6 0,-13 0,11 0,-8 0,6 0,-1 0,2 0,-4 0,7 0,-9 0,8 1,-6-1,3 0,2 0,-4 0,1 0,-1 0,-1 0,2 0,2 0,-2 0,2 0,0 0,-6 0,7 0,-7 0,7 0,0 0,-5 0,6 1,-5-1,1 1,5-1,-6 0,4 0,-2 0,-1 0,3 0,-3 0,0 1,2-1,-2 1,2-1,1 1,-7-1,10 1,-10 0,7 1,48 16,-20-11,44 13,-39-16,-4-1,-1-1,1-1,3 1,-3-1,1 1,-3 0,6 0,-3-1,2 2,-4-3,1 1,0 0,3-1,-3 0,0 0,0 0,3 0,-2-1,0 1,5-1,-3 1,9-2,-2 1,2-1,-2 1,-2 0,-6 0,-4 1,3-1,-1 1,0 0,9 0,-11-1,7 1,-1-1,-5 1,6-1,-7 0,3 0,0-2,-1 0,4-5,-5 1,3-1,0-2,-4 3,3-2,-3 3,-2 0,4-3,-4-4,-2 1,-5-11,-3 9,0-7,-1 4,-1 1,-3-4,-3 0,-6-4,0 4,-2-2,2 5,0 0,1 1,0 2,1 1,0 3,-4-5,3 4,-9-6,6 7,-2 1,2 6,1 5,0 2,-4 3,0 1,-2 1,-4 2,-1 2,2-1,0 1,7-4,1 0,3-1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80492-6A7E-8E46-B6C8-48F466E24E4C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44BF6-8BCD-BE45-AD2E-E475728A7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7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44BF6-8BCD-BE45-AD2E-E475728A72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0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www.statcan.gc.ca</a:t>
            </a:r>
            <a:r>
              <a:rPr lang="en-US" dirty="0"/>
              <a:t>/</a:t>
            </a:r>
            <a:r>
              <a:rPr lang="en-US" dirty="0" err="1"/>
              <a:t>eng</a:t>
            </a:r>
            <a:r>
              <a:rPr lang="en-US" dirty="0"/>
              <a:t>/concepts/definitions/age2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44BF6-8BCD-BE45-AD2E-E475728A72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44BF6-8BCD-BE45-AD2E-E475728A72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0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A301-A29E-5B4E-8697-BBF387851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280B0-47E6-C048-9C57-DD91E4054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F906-C58D-B449-8EB4-88FFE499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39F56-BBD7-0D45-9CC7-AF48A3B3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0407-93A8-E443-AB0B-EF53E557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4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F9D8-D39F-2C48-8040-529E7930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5448B-2702-BB42-AA42-F8FBC56F8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B822-E232-2945-8902-5A871606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59D4A-7796-B343-9B27-DC2FC707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0BF3-2033-B943-96CA-C0959454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7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7C80E-5CC2-A241-915B-7E71F1333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A0966-ED77-6A49-90F8-99C2A6FA0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7A0A-79F1-B946-8D37-12020A60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FD311-9682-D747-89D7-E202ED58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D272F-AAA4-6E42-94C0-08AAB351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3A95-2421-4E4F-9F6E-11B6D782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B1EC6-21F6-674C-A27A-922402F24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CB904-0858-1341-BFEE-89974911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11DB-404E-CE4A-A9EA-BD2036A1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8580-55F1-4B4F-AC52-089F7748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0EA3-B7A1-5C41-8D6C-63FAFA32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AF5F-3E08-7A43-B158-D1EC9005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DC76F-3636-AA42-9F49-DAE3EB09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DC96A-9447-294E-8AE2-20AC4089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BD01-789D-B240-823C-74FAF569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18E4-2C3E-DD44-A3FB-495ACA02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3FBD-EA36-DE40-AF82-241CC5EDF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26B3D-884F-1C46-872D-61E1E3B5F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FA1F2-F154-CA40-9A2C-D76260A4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B3021-9C81-3C4A-BE3F-DA68DF95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24F32-1662-9A4F-9560-1F14C75A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838D-3F70-F44F-860C-72D17E7B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8B7E5-AE5B-AD40-97B1-95DD2A6F9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2AFE0-AAB2-EB4E-B1C6-D9D8B0792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3CC8C-9CC4-6B46-BC6F-29492F1A5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A334D-0974-7D4D-A9FF-089E2C94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72A39-BE54-834C-ADF3-CADAF226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EEF08-9DD5-D94A-957D-08678940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CB13C-51C5-0740-9239-4E8DBBC2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4B31-E788-BB4B-BED0-9CB96EC9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55164-AD24-B24D-9AE8-DA17A654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1F29-2664-644F-8F86-CCFBAC0B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E6A0E-40BC-294D-8AB1-D9FD561B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79C5E-40A3-AE40-B99A-2744334F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0E226-BBEE-8D4A-A8D6-3FB297EE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20A06-F9B3-5747-8B44-F4B96D3D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5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2197-95C0-074F-BB3E-746942FD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0DF6-783A-DF47-89E2-4F24EF22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115F7-A6AD-784D-A15F-929AE8EC5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2C51F-52E1-B742-A577-0CD5684C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BA945-FCFA-114A-8EBC-F3657E3C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1389E-5129-E141-9E00-3AB5FB9F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25FE-76F2-624A-B0A5-602C8FB8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FDFCD-B3B9-4941-B351-DE7926DDE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14356-ACEB-154E-8C52-AF2EEF320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2D6EA-3329-114A-B3C2-8BAF9128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F43B0-749D-624A-946D-502BB65C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076B1-EBF6-F94A-A030-7170AD10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775D4-1CD3-7940-9F46-B4401F80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F23E0-C218-9A48-B30E-8F8EA054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E803F-7ECD-A44C-8800-F4F4CF2EB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C001-4374-1149-BAD7-82F2DF26DC73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027C2-761B-FE44-ABB3-088BFFB37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C26C7-A954-1648-AE5F-F457BB35A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4D87-D93A-9947-8BF1-33942B895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9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search.ne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ra.ca/improving-canadas-intern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www.futuresearch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seniorsstrategy.ca/wp-content/uploads/2016/10/National-Seniors-Strategy-Second-Edition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3DA5-A10A-5F4A-9D0C-4BD138BD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17" y="844731"/>
            <a:ext cx="10150415" cy="1385072"/>
          </a:xfrm>
        </p:spPr>
        <p:txBody>
          <a:bodyPr>
            <a:noAutofit/>
          </a:bodyPr>
          <a:lstStyle/>
          <a:p>
            <a:r>
              <a:rPr lang="en-US" b="1" dirty="0"/>
              <a:t>Seniors MENTAL Health Strategy</a:t>
            </a:r>
            <a:br>
              <a:rPr lang="en-US" b="1" dirty="0"/>
            </a:br>
            <a:r>
              <a:rPr lang="en-US" b="1" dirty="0"/>
              <a:t>for Winkler-</a:t>
            </a:r>
            <a:r>
              <a:rPr lang="en-US" b="1" dirty="0" err="1"/>
              <a:t>Morden</a:t>
            </a:r>
            <a:r>
              <a:rPr lang="en-US" b="1" dirty="0"/>
              <a:t>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5DA4C-CBB3-F84D-BE6B-7B1100EC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17" y="2889274"/>
            <a:ext cx="10150415" cy="2255808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Build Trust to Face MENTAL Health Crisis’ Together</a:t>
            </a:r>
          </a:p>
          <a:p>
            <a:r>
              <a:rPr lang="en-US" dirty="0"/>
              <a:t>Preliminary Proposal Outline</a:t>
            </a:r>
          </a:p>
          <a:p>
            <a:r>
              <a:rPr lang="en-US" dirty="0"/>
              <a:t>Julie McNeice &amp; Lisa Peters-Arora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0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99BD35-2054-404C-BEF9-8266A2D5B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3" t="6365" r="29552"/>
          <a:stretch/>
        </p:blipFill>
        <p:spPr>
          <a:xfrm>
            <a:off x="658186" y="1330036"/>
            <a:ext cx="3475426" cy="4890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6F66E2-DDEA-AB42-833B-E0745772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894" y="1508712"/>
            <a:ext cx="6310422" cy="74703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Dr. Jordan Peterson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2351C-D605-CD42-8CAC-1CC8BDF6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721" y="2476852"/>
            <a:ext cx="7742513" cy="374328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b="1" dirty="0"/>
              <a:t>Get to Know Yourself and Seek Self Improvement</a:t>
            </a:r>
          </a:p>
          <a:p>
            <a:pPr marL="0" indent="0">
              <a:buNone/>
            </a:pPr>
            <a:r>
              <a:rPr lang="en-CA" sz="1800" dirty="0"/>
              <a:t>“When you construct the narrative of your life, you can find out what to strive for and what to stay away from. </a:t>
            </a:r>
            <a:br>
              <a:rPr lang="en-CA" sz="1800" dirty="0"/>
            </a:br>
            <a:br>
              <a:rPr lang="en-CA" sz="1800" dirty="0"/>
            </a:br>
            <a:r>
              <a:rPr lang="en-CA" sz="1800" dirty="0"/>
              <a:t>…articulate your rationale so that you can quell your doubts and move forward: </a:t>
            </a:r>
            <a:br>
              <a:rPr lang="en-CA" sz="1800" dirty="0"/>
            </a:br>
            <a:br>
              <a:rPr lang="en-CA" sz="1800" dirty="0"/>
            </a:br>
            <a:r>
              <a:rPr lang="en-CA" sz="2400" b="1" dirty="0"/>
              <a:t>The Past Authoring </a:t>
            </a:r>
            <a:r>
              <a:rPr lang="en-CA" sz="1800" dirty="0"/>
              <a:t>- Learn what happened to you in the past that made you who you are now.</a:t>
            </a:r>
          </a:p>
          <a:p>
            <a:pPr marL="0" indent="0">
              <a:buNone/>
            </a:pPr>
            <a:br>
              <a:rPr lang="en-CA" sz="1800" dirty="0"/>
            </a:br>
            <a:r>
              <a:rPr lang="en-CA" sz="2400" b="1" dirty="0"/>
              <a:t>The Present Authoring </a:t>
            </a:r>
            <a:r>
              <a:rPr lang="en-CA" sz="1800" dirty="0"/>
              <a:t>- Identify your faults so you can improve them and your virtues so that you can continue to capitalize on them.</a:t>
            </a:r>
          </a:p>
          <a:p>
            <a:pPr marL="0" indent="0">
              <a:buNone/>
            </a:pPr>
            <a:br>
              <a:rPr lang="en-CA" sz="1800" dirty="0"/>
            </a:br>
            <a:r>
              <a:rPr lang="en-CA" sz="2400" b="1" dirty="0"/>
              <a:t>The Future Authoring </a:t>
            </a:r>
            <a:r>
              <a:rPr lang="en-CA" sz="1800" dirty="0"/>
              <a:t>- Formulate a vision for your life and develop an implementable plan.</a:t>
            </a:r>
            <a:br>
              <a:rPr lang="en-CA" sz="1800" dirty="0"/>
            </a:br>
            <a:br>
              <a:rPr lang="en-CA" sz="1800" dirty="0"/>
            </a:br>
            <a:r>
              <a:rPr lang="en-CA" sz="1800" dirty="0"/>
              <a:t>By knowing yourself, your anxiety will push you forward instead of stopping you. Find the reasons to keep you on track.</a:t>
            </a:r>
            <a:br>
              <a:rPr lang="en-CA" sz="1800" dirty="0"/>
            </a:br>
            <a:br>
              <a:rPr lang="en-CA" sz="1800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E5BF2-DB11-2342-A5EA-B8C5182AE7ED}"/>
              </a:ext>
            </a:extLst>
          </p:cNvPr>
          <p:cNvSpPr txBox="1"/>
          <p:nvPr/>
        </p:nvSpPr>
        <p:spPr>
          <a:xfrm>
            <a:off x="4272721" y="345478"/>
            <a:ext cx="5680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AFFIRMATION TWO</a:t>
            </a:r>
          </a:p>
        </p:txBody>
      </p:sp>
    </p:spTree>
    <p:extLst>
      <p:ext uri="{BB962C8B-B14F-4D97-AF65-F5344CB8AC3E}">
        <p14:creationId xmlns:p14="http://schemas.microsoft.com/office/powerpoint/2010/main" val="206113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13293-DD56-6546-A698-0565C1C03019}"/>
              </a:ext>
            </a:extLst>
          </p:cNvPr>
          <p:cNvSpPr txBox="1"/>
          <p:nvPr/>
        </p:nvSpPr>
        <p:spPr>
          <a:xfrm>
            <a:off x="2701255" y="327171"/>
            <a:ext cx="720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FUTURE SEARCH METHOD</a:t>
            </a:r>
          </a:p>
        </p:txBody>
      </p:sp>
      <p:pic>
        <p:nvPicPr>
          <p:cNvPr id="1026" name="Picture 2" descr="page4image3835360">
            <a:extLst>
              <a:ext uri="{FF2B5EF4-FFF2-40B4-BE49-F238E27FC236}">
                <a16:creationId xmlns:a16="http://schemas.microsoft.com/office/drawing/2014/main" id="{E00DE1AA-E9E4-4A43-897D-CF17E388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1200150"/>
            <a:ext cx="9603014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16C5AA-D68B-DA4E-B1EF-22EA4B2B3D21}"/>
              </a:ext>
            </a:extLst>
          </p:cNvPr>
          <p:cNvSpPr txBox="1"/>
          <p:nvPr/>
        </p:nvSpPr>
        <p:spPr>
          <a:xfrm>
            <a:off x="845127" y="1496291"/>
            <a:ext cx="399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Principle-based action planning that helps people transform their capability into action quickly.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0F0A9-6CE6-EF4E-B2E1-520049C0E65E}"/>
              </a:ext>
            </a:extLst>
          </p:cNvPr>
          <p:cNvSpPr txBox="1"/>
          <p:nvPr/>
        </p:nvSpPr>
        <p:spPr>
          <a:xfrm>
            <a:off x="7293429" y="571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https://futuresearch.net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8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13293-DD56-6546-A698-0565C1C03019}"/>
              </a:ext>
            </a:extLst>
          </p:cNvPr>
          <p:cNvSpPr txBox="1"/>
          <p:nvPr/>
        </p:nvSpPr>
        <p:spPr>
          <a:xfrm>
            <a:off x="2701255" y="327171"/>
            <a:ext cx="720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VISUAL MEETING FACILITATION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1ED44-CEDF-8741-8830-CE841D42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55021" y="-624516"/>
            <a:ext cx="5458146" cy="87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4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D9BC-3BBB-8E44-AF8B-AC15705D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SEARCH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E8D52-B558-FA47-8123-9B30B23579CE}"/>
              </a:ext>
            </a:extLst>
          </p:cNvPr>
          <p:cNvSpPr txBox="1"/>
          <p:nvPr/>
        </p:nvSpPr>
        <p:spPr>
          <a:xfrm>
            <a:off x="838200" y="1870364"/>
            <a:ext cx="260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REFLECTING ON THE PAST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80220-6647-1F40-AA69-E7C591F4ED48}"/>
              </a:ext>
            </a:extLst>
          </p:cNvPr>
          <p:cNvSpPr txBox="1"/>
          <p:nvPr/>
        </p:nvSpPr>
        <p:spPr>
          <a:xfrm>
            <a:off x="3590422" y="1870364"/>
            <a:ext cx="256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EXPLORING THE PRESENT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63A91-D730-D64E-8BD1-957385FED4EC}"/>
              </a:ext>
            </a:extLst>
          </p:cNvPr>
          <p:cNvSpPr txBox="1"/>
          <p:nvPr/>
        </p:nvSpPr>
        <p:spPr>
          <a:xfrm>
            <a:off x="838200" y="2551837"/>
            <a:ext cx="2258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 activity – Participants re-tell the story of what’s happened in individual, national and global realms</a:t>
            </a:r>
          </a:p>
          <a:p>
            <a:r>
              <a:rPr lang="en-US" b="1" dirty="0"/>
              <a:t>What wisdom can we take forward?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98AA1-48E7-4148-ACBA-91978F55B853}"/>
              </a:ext>
            </a:extLst>
          </p:cNvPr>
          <p:cNvSpPr txBox="1"/>
          <p:nvPr/>
        </p:nvSpPr>
        <p:spPr>
          <a:xfrm>
            <a:off x="3590422" y="2551837"/>
            <a:ext cx="23829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Stakeholder groups describe their “land” </a:t>
            </a:r>
            <a:r>
              <a:rPr lang="en-US" b="1" dirty="0"/>
              <a:t>What realities do we share and how are we inter-dependent?</a:t>
            </a:r>
          </a:p>
          <a:p>
            <a:endParaRPr lang="en-US" dirty="0"/>
          </a:p>
          <a:p>
            <a:r>
              <a:rPr lang="en-US" dirty="0"/>
              <a:t>Context mapping of political, social, economic, technological, and environmental trends</a:t>
            </a:r>
          </a:p>
          <a:p>
            <a:r>
              <a:rPr lang="en-US" b="1" dirty="0"/>
              <a:t>What trends concern us most?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14F98-61C0-EC42-AD02-CDAB555CD6BA}"/>
              </a:ext>
            </a:extLst>
          </p:cNvPr>
          <p:cNvSpPr txBox="1"/>
          <p:nvPr/>
        </p:nvSpPr>
        <p:spPr>
          <a:xfrm>
            <a:off x="6156253" y="2551837"/>
            <a:ext cx="2216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Stakeholder group mind mapping of top priority concern</a:t>
            </a:r>
          </a:p>
          <a:p>
            <a:r>
              <a:rPr lang="en-US" b="1" dirty="0"/>
              <a:t>What are we already doing about it? What would we like to be doing about it?</a:t>
            </a:r>
          </a:p>
          <a:p>
            <a:r>
              <a:rPr lang="en-US" b="1" dirty="0"/>
              <a:t>What are we proud of? What are we sorry for?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DFF3D-3387-D74D-AA28-4B1573C7F781}"/>
              </a:ext>
            </a:extLst>
          </p:cNvPr>
          <p:cNvSpPr txBox="1"/>
          <p:nvPr/>
        </p:nvSpPr>
        <p:spPr>
          <a:xfrm>
            <a:off x="8749499" y="1870364"/>
            <a:ext cx="284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PLANNING FOR THE FUTURE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12C201-F5BE-F640-93E6-F6A0395CACC6}"/>
              </a:ext>
            </a:extLst>
          </p:cNvPr>
          <p:cNvSpPr txBox="1"/>
          <p:nvPr/>
        </p:nvSpPr>
        <p:spPr>
          <a:xfrm>
            <a:off x="8749499" y="2551837"/>
            <a:ext cx="2500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Mixed stakeholder groups imagine and present the ideal future</a:t>
            </a:r>
          </a:p>
          <a:p>
            <a:r>
              <a:rPr lang="en-US" b="1" dirty="0"/>
              <a:t>Where is the common ground? Potential projects? Areas of non-agreement?</a:t>
            </a:r>
          </a:p>
          <a:p>
            <a:endParaRPr lang="en-US" b="1" dirty="0"/>
          </a:p>
          <a:p>
            <a:r>
              <a:rPr lang="en-US" dirty="0"/>
              <a:t>Self-selecting groups develop high-level action plans</a:t>
            </a:r>
          </a:p>
          <a:p>
            <a:r>
              <a:rPr lang="en-US" b="1" dirty="0"/>
              <a:t>What will we do?</a:t>
            </a:r>
          </a:p>
        </p:txBody>
      </p:sp>
    </p:spTree>
    <p:extLst>
      <p:ext uri="{BB962C8B-B14F-4D97-AF65-F5344CB8AC3E}">
        <p14:creationId xmlns:p14="http://schemas.microsoft.com/office/powerpoint/2010/main" val="314206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398B9F3E-AAEC-4C9F-B8C2-2C7A6632E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5A19804F-A10A-425D-BC8A-FFCCFEA41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AF2675FE-7C81-45E3-AE40-C45F0206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6591" y="3116277"/>
            <a:ext cx="6958585" cy="2178657"/>
            <a:chOff x="4736591" y="2112954"/>
            <a:chExt cx="6958585" cy="2178657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92F4017F-FC26-4667-82A5-1764A5225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7126555" y="-277010"/>
              <a:ext cx="2178657" cy="6958585"/>
            </a:xfrm>
            <a:custGeom>
              <a:avLst/>
              <a:gdLst>
                <a:gd name="connsiteX0" fmla="*/ 2178657 w 2178657"/>
                <a:gd name="connsiteY0" fmla="*/ 6635229 h 6958585"/>
                <a:gd name="connsiteX1" fmla="*/ 2178657 w 2178657"/>
                <a:gd name="connsiteY1" fmla="*/ 5552397 h 6958585"/>
                <a:gd name="connsiteX2" fmla="*/ 2178657 w 2178657"/>
                <a:gd name="connsiteY2" fmla="*/ 1406188 h 6958585"/>
                <a:gd name="connsiteX3" fmla="*/ 2178657 w 2178657"/>
                <a:gd name="connsiteY3" fmla="*/ 323356 h 6958585"/>
                <a:gd name="connsiteX4" fmla="*/ 1855301 w 2178657"/>
                <a:gd name="connsiteY4" fmla="*/ 0 h 6958585"/>
                <a:gd name="connsiteX5" fmla="*/ 323356 w 2178657"/>
                <a:gd name="connsiteY5" fmla="*/ 0 h 6958585"/>
                <a:gd name="connsiteX6" fmla="*/ 0 w 2178657"/>
                <a:gd name="connsiteY6" fmla="*/ 323356 h 6958585"/>
                <a:gd name="connsiteX7" fmla="*/ 0 w 2178657"/>
                <a:gd name="connsiteY7" fmla="*/ 1406188 h 6958585"/>
                <a:gd name="connsiteX8" fmla="*/ 0 w 2178657"/>
                <a:gd name="connsiteY8" fmla="*/ 5552397 h 6958585"/>
                <a:gd name="connsiteX9" fmla="*/ 0 w 2178657"/>
                <a:gd name="connsiteY9" fmla="*/ 6635229 h 6958585"/>
                <a:gd name="connsiteX10" fmla="*/ 323356 w 2178657"/>
                <a:gd name="connsiteY10" fmla="*/ 6958585 h 6958585"/>
                <a:gd name="connsiteX11" fmla="*/ 1855301 w 2178657"/>
                <a:gd name="connsiteY11" fmla="*/ 6958585 h 69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8657" h="6958585">
                  <a:moveTo>
                    <a:pt x="2178657" y="6635229"/>
                  </a:moveTo>
                  <a:lnTo>
                    <a:pt x="2178657" y="5552397"/>
                  </a:lnTo>
                  <a:lnTo>
                    <a:pt x="2178657" y="1406188"/>
                  </a:lnTo>
                  <a:lnTo>
                    <a:pt x="2178657" y="323356"/>
                  </a:lnTo>
                  <a:lnTo>
                    <a:pt x="1855301" y="0"/>
                  </a:lnTo>
                  <a:lnTo>
                    <a:pt x="323356" y="0"/>
                  </a:lnTo>
                  <a:lnTo>
                    <a:pt x="0" y="323356"/>
                  </a:lnTo>
                  <a:lnTo>
                    <a:pt x="0" y="1406188"/>
                  </a:lnTo>
                  <a:lnTo>
                    <a:pt x="0" y="5552397"/>
                  </a:lnTo>
                  <a:lnTo>
                    <a:pt x="0" y="6635229"/>
                  </a:lnTo>
                  <a:lnTo>
                    <a:pt x="323356" y="6958585"/>
                  </a:lnTo>
                  <a:lnTo>
                    <a:pt x="1855301" y="69585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FC66CBA0-C3EE-4721-97E2-5266A92C6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7210043" y="-194714"/>
              <a:ext cx="2011680" cy="6793992"/>
            </a:xfrm>
            <a:custGeom>
              <a:avLst/>
              <a:gdLst>
                <a:gd name="connsiteX0" fmla="*/ 2178657 w 2178657"/>
                <a:gd name="connsiteY0" fmla="*/ 6635229 h 6958585"/>
                <a:gd name="connsiteX1" fmla="*/ 2178657 w 2178657"/>
                <a:gd name="connsiteY1" fmla="*/ 5552397 h 6958585"/>
                <a:gd name="connsiteX2" fmla="*/ 2178657 w 2178657"/>
                <a:gd name="connsiteY2" fmla="*/ 1406188 h 6958585"/>
                <a:gd name="connsiteX3" fmla="*/ 2178657 w 2178657"/>
                <a:gd name="connsiteY3" fmla="*/ 323356 h 6958585"/>
                <a:gd name="connsiteX4" fmla="*/ 1855301 w 2178657"/>
                <a:gd name="connsiteY4" fmla="*/ 0 h 6958585"/>
                <a:gd name="connsiteX5" fmla="*/ 323356 w 2178657"/>
                <a:gd name="connsiteY5" fmla="*/ 0 h 6958585"/>
                <a:gd name="connsiteX6" fmla="*/ 0 w 2178657"/>
                <a:gd name="connsiteY6" fmla="*/ 323356 h 6958585"/>
                <a:gd name="connsiteX7" fmla="*/ 0 w 2178657"/>
                <a:gd name="connsiteY7" fmla="*/ 1406188 h 6958585"/>
                <a:gd name="connsiteX8" fmla="*/ 0 w 2178657"/>
                <a:gd name="connsiteY8" fmla="*/ 5552397 h 6958585"/>
                <a:gd name="connsiteX9" fmla="*/ 0 w 2178657"/>
                <a:gd name="connsiteY9" fmla="*/ 6635229 h 6958585"/>
                <a:gd name="connsiteX10" fmla="*/ 323356 w 2178657"/>
                <a:gd name="connsiteY10" fmla="*/ 6958585 h 6958585"/>
                <a:gd name="connsiteX11" fmla="*/ 1855301 w 2178657"/>
                <a:gd name="connsiteY11" fmla="*/ 6958585 h 69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8657" h="6958585">
                  <a:moveTo>
                    <a:pt x="2178657" y="6635229"/>
                  </a:moveTo>
                  <a:lnTo>
                    <a:pt x="2178657" y="5552397"/>
                  </a:lnTo>
                  <a:lnTo>
                    <a:pt x="2178657" y="1406188"/>
                  </a:lnTo>
                  <a:lnTo>
                    <a:pt x="2178657" y="323356"/>
                  </a:lnTo>
                  <a:lnTo>
                    <a:pt x="1855301" y="0"/>
                  </a:lnTo>
                  <a:lnTo>
                    <a:pt x="323356" y="0"/>
                  </a:lnTo>
                  <a:lnTo>
                    <a:pt x="0" y="323356"/>
                  </a:lnTo>
                  <a:lnTo>
                    <a:pt x="0" y="1406188"/>
                  </a:lnTo>
                  <a:lnTo>
                    <a:pt x="0" y="5552397"/>
                  </a:lnTo>
                  <a:lnTo>
                    <a:pt x="0" y="6635229"/>
                  </a:lnTo>
                  <a:lnTo>
                    <a:pt x="323356" y="6958585"/>
                  </a:lnTo>
                  <a:lnTo>
                    <a:pt x="1855301" y="695858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15C1D7-A93F-0148-AF79-9F10661C4E28}"/>
              </a:ext>
            </a:extLst>
          </p:cNvPr>
          <p:cNvSpPr txBox="1"/>
          <p:nvPr/>
        </p:nvSpPr>
        <p:spPr>
          <a:xfrm>
            <a:off x="4818888" y="3429000"/>
            <a:ext cx="6876288" cy="11647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41966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E47C-E7D2-2346-B974-E87F1C7C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CIRA – Canadian Internet Registration Authority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E50E-D864-FE4B-BCB4-9BB5EAC5D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The CIRA vision and mission</a:t>
            </a:r>
          </a:p>
          <a:p>
            <a:pPr marL="0" indent="0">
              <a:buNone/>
            </a:pPr>
            <a:r>
              <a:rPr lang="en-CA" dirty="0"/>
              <a:t>Our vision is to be a world-class internet registry that is recognized and valued by the internet community and Canadians. To do so, we foster the development of .CA as a key public resource for all Canadians by providing stable, secure and trusted domain name services, and by taking a leadership role in shaping Canada’s internet for the benefit of .CA domain holders.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https://www.cira.ca/improving-canadas-internet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7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13DF-4E26-8949-A41D-5AC02454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EXPAND VIRTUAL HEALTH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189DD-BAE2-2343-A33B-047033D2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2" y="18789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8DBBC4F3-8DA5-394E-91A7-D7DAE7F35631}"/>
              </a:ext>
            </a:extLst>
          </p:cNvPr>
          <p:cNvSpPr/>
          <p:nvPr/>
        </p:nvSpPr>
        <p:spPr>
          <a:xfrm>
            <a:off x="2574758" y="4475748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Patient</a:t>
            </a: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79AFEE35-413A-2A43-AB3B-CEFCC50CF48A}"/>
              </a:ext>
            </a:extLst>
          </p:cNvPr>
          <p:cNvSpPr/>
          <p:nvPr/>
        </p:nvSpPr>
        <p:spPr>
          <a:xfrm>
            <a:off x="5779170" y="3172326"/>
            <a:ext cx="1263316" cy="1130968"/>
          </a:xfrm>
          <a:prstGeom prst="donut">
            <a:avLst>
              <a:gd name="adj" fmla="val 2426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Family Member</a:t>
            </a: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BFA22103-695C-AA47-A439-BF746E31A526}"/>
              </a:ext>
            </a:extLst>
          </p:cNvPr>
          <p:cNvSpPr/>
          <p:nvPr/>
        </p:nvSpPr>
        <p:spPr>
          <a:xfrm>
            <a:off x="4038600" y="3076074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Volunteer</a:t>
            </a: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708EFE8F-3228-AC41-A629-74215E70CF6D}"/>
              </a:ext>
            </a:extLst>
          </p:cNvPr>
          <p:cNvSpPr/>
          <p:nvPr/>
        </p:nvSpPr>
        <p:spPr>
          <a:xfrm>
            <a:off x="7630026" y="3737810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Caregiver</a:t>
            </a: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9948EAEF-A26A-8B49-878B-D70EB19F7BB3}"/>
              </a:ext>
            </a:extLst>
          </p:cNvPr>
          <p:cNvSpPr/>
          <p:nvPr/>
        </p:nvSpPr>
        <p:spPr>
          <a:xfrm>
            <a:off x="2069433" y="2346158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Palliative Care</a:t>
            </a: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B5C55580-EF97-D34A-A775-D174AA218CFE}"/>
              </a:ext>
            </a:extLst>
          </p:cNvPr>
          <p:cNvSpPr/>
          <p:nvPr/>
        </p:nvSpPr>
        <p:spPr>
          <a:xfrm>
            <a:off x="5147512" y="4838659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Katie Cares</a:t>
            </a: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CC6BA4C7-5E15-E048-81F9-21A74C663C94}"/>
              </a:ext>
            </a:extLst>
          </p:cNvPr>
          <p:cNvSpPr/>
          <p:nvPr/>
        </p:nvSpPr>
        <p:spPr>
          <a:xfrm>
            <a:off x="7630026" y="2193758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SCCR</a:t>
            </a: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5C710BAC-C00D-AA49-ACFA-2460462E85EA}"/>
              </a:ext>
            </a:extLst>
          </p:cNvPr>
          <p:cNvSpPr/>
          <p:nvPr/>
        </p:nvSpPr>
        <p:spPr>
          <a:xfrm>
            <a:off x="9252285" y="2687053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Medication</a:t>
            </a: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27ECD7CC-DEDC-D346-BED6-7FC36CC3ACEA}"/>
              </a:ext>
            </a:extLst>
          </p:cNvPr>
          <p:cNvSpPr/>
          <p:nvPr/>
        </p:nvSpPr>
        <p:spPr>
          <a:xfrm>
            <a:off x="8985584" y="4838659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Physio</a:t>
            </a: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C20B89A8-D87D-9F41-8547-5AC92CB22C38}"/>
              </a:ext>
            </a:extLst>
          </p:cNvPr>
          <p:cNvSpPr/>
          <p:nvPr/>
        </p:nvSpPr>
        <p:spPr>
          <a:xfrm>
            <a:off x="4744451" y="1933074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Oncology</a:t>
            </a: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2599443B-AF25-2345-B928-3BB2FDD3A21C}"/>
              </a:ext>
            </a:extLst>
          </p:cNvPr>
          <p:cNvSpPr/>
          <p:nvPr/>
        </p:nvSpPr>
        <p:spPr>
          <a:xfrm>
            <a:off x="1038727" y="3737810"/>
            <a:ext cx="1263316" cy="1130968"/>
          </a:xfrm>
          <a:prstGeom prst="donut">
            <a:avLst>
              <a:gd name="adj" fmla="val 2426"/>
            </a:avLst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Nurse </a:t>
            </a:r>
            <a:r>
              <a:rPr lang="en-US" sz="1200" dirty="0">
                <a:solidFill>
                  <a:schemeClr val="tx1"/>
                </a:solidFill>
              </a:rPr>
              <a:t>Navigation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72492D-015C-6D4E-8635-88DE6D4A5523}"/>
              </a:ext>
            </a:extLst>
          </p:cNvPr>
          <p:cNvCxnSpPr/>
          <p:nvPr/>
        </p:nvCxnSpPr>
        <p:spPr>
          <a:xfrm flipH="1">
            <a:off x="3525253" y="2502568"/>
            <a:ext cx="1058779" cy="184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41ADD2-31F3-2644-A046-930AA94E6F4E}"/>
              </a:ext>
            </a:extLst>
          </p:cNvPr>
          <p:cNvCxnSpPr>
            <a:cxnSpLocks/>
          </p:cNvCxnSpPr>
          <p:nvPr/>
        </p:nvCxnSpPr>
        <p:spPr>
          <a:xfrm>
            <a:off x="6370716" y="2438400"/>
            <a:ext cx="1048753" cy="8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6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EA23-A695-EA42-BD17-5CB518A4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FUNDING OPPORTUNITIES…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0E1C-0217-D549-86DD-3D6DC2658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 HORIZONS FOR SENIORS</a:t>
            </a:r>
          </a:p>
          <a:p>
            <a:r>
              <a:rPr lang="en-US" dirty="0"/>
              <a:t>WELLNESS TOGETHER CANADA</a:t>
            </a:r>
          </a:p>
          <a:p>
            <a:r>
              <a:rPr lang="en-US" dirty="0"/>
              <a:t>SENIORS CAN CONNECT</a:t>
            </a:r>
          </a:p>
          <a:p>
            <a:r>
              <a:rPr lang="en-US" dirty="0"/>
              <a:t>COMMUNITY BASED PRIMARY HEALTH CARE</a:t>
            </a:r>
          </a:p>
          <a:p>
            <a:r>
              <a:rPr lang="en-US" dirty="0"/>
              <a:t>CANADIAN INSTITUTES OF HEALTH RESEARCH</a:t>
            </a:r>
          </a:p>
          <a:p>
            <a:r>
              <a:rPr lang="en-US" dirty="0"/>
              <a:t>HEALTHY AGING IN CANADA</a:t>
            </a:r>
          </a:p>
          <a:p>
            <a:r>
              <a:rPr lang="en-US" dirty="0"/>
              <a:t>AGE FRIENDLY MANITOBA INITIATIVE</a:t>
            </a:r>
          </a:p>
          <a:p>
            <a:r>
              <a:rPr lang="en-US" dirty="0"/>
              <a:t>QUALITY END-OF-LIFE CARE COALITION OF CANADA</a:t>
            </a:r>
          </a:p>
          <a:p>
            <a:r>
              <a:rPr lang="en-US" dirty="0"/>
              <a:t>CANADIAN HOSPICE PALLIATIVE CARE ASSOCIATION</a:t>
            </a:r>
          </a:p>
          <a:p>
            <a:r>
              <a:rPr lang="en-US" dirty="0"/>
              <a:t>UNITED WAY</a:t>
            </a:r>
          </a:p>
          <a:p>
            <a:r>
              <a:rPr lang="en-US" dirty="0"/>
              <a:t>FEDERAL EMPLOYMENT AND SOCIAL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65911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CDAE-26EF-5344-8A9C-7A622075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THREE-DAY CONFERENCE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1DA83-7AE3-CC48-B896-D7F96D25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Printing Questionnaires</a:t>
            </a:r>
          </a:p>
          <a:p>
            <a:r>
              <a:rPr lang="en-US" dirty="0"/>
              <a:t>Mail outs</a:t>
            </a:r>
          </a:p>
          <a:p>
            <a:r>
              <a:rPr lang="en-US" dirty="0"/>
              <a:t>Hotel conference room</a:t>
            </a:r>
          </a:p>
          <a:p>
            <a:r>
              <a:rPr lang="en-US" dirty="0"/>
              <a:t>Catering services</a:t>
            </a:r>
          </a:p>
          <a:p>
            <a:r>
              <a:rPr lang="en-US" dirty="0"/>
              <a:t>Facilitation Fees</a:t>
            </a:r>
          </a:p>
          <a:p>
            <a:r>
              <a:rPr lang="en-US" dirty="0"/>
              <a:t>Printing</a:t>
            </a:r>
          </a:p>
          <a:p>
            <a:r>
              <a:rPr lang="en-US" dirty="0"/>
              <a:t>Values voting stones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2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7FC5-1DF4-9B40-A925-CEAF4447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…copies of news releases have many more references using phrases like: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AA21D-AEC8-8C43-A7B2-2E4AAEC5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Vulnerable Canadians</a:t>
            </a:r>
          </a:p>
          <a:p>
            <a:r>
              <a:rPr lang="en-US" dirty="0"/>
              <a:t>Mental health supports</a:t>
            </a:r>
          </a:p>
          <a:p>
            <a:r>
              <a:rPr lang="en-US" dirty="0"/>
              <a:t>Reliable health information in safe and secure manners to reduce pressure on our health system</a:t>
            </a:r>
          </a:p>
          <a:p>
            <a:r>
              <a:rPr lang="en-US" dirty="0"/>
              <a:t>Help governments, public health officials, hospitals and health care facilities make evidenced-based decisions (240.5 million May 3</a:t>
            </a:r>
            <a:r>
              <a:rPr lang="en-US" baseline="30000" dirty="0"/>
              <a:t>rd</a:t>
            </a:r>
            <a:r>
              <a:rPr lang="en-US" dirty="0"/>
              <a:t> ) refers to Wellness Together Canada</a:t>
            </a:r>
          </a:p>
          <a:p>
            <a:r>
              <a:rPr lang="en-US" dirty="0"/>
              <a:t>Expand virtual health services</a:t>
            </a:r>
          </a:p>
          <a:p>
            <a:r>
              <a:rPr lang="en-US" dirty="0"/>
              <a:t>Virtual care and mental health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8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3C7CC-BBE9-2B49-AB54-75730332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511630"/>
            <a:ext cx="6241997" cy="542108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WHO IS INVOLVED?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Winkler-</a:t>
            </a:r>
            <a:r>
              <a:rPr lang="en-US" sz="2800" b="1" dirty="0" err="1">
                <a:solidFill>
                  <a:schemeClr val="bg1"/>
                </a:solidFill>
              </a:rPr>
              <a:t>Morden</a:t>
            </a:r>
            <a:r>
              <a:rPr lang="en-US" sz="2800" b="1" dirty="0">
                <a:solidFill>
                  <a:schemeClr val="bg1"/>
                </a:solidFill>
              </a:rPr>
              <a:t> Area</a:t>
            </a:r>
            <a:br>
              <a:rPr lang="en-US" sz="3000" b="1" dirty="0">
                <a:solidFill>
                  <a:schemeClr val="bg1"/>
                </a:solidFill>
              </a:rPr>
            </a:b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Participants are: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-Seniors 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-Mental Health Managers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-Service Providers and Volunteers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D7E3-CBF0-DB4B-AF62-1E1194247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4140" y="1854601"/>
            <a:ext cx="5024717" cy="31487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Shared Purpose Statement: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To develop shared values and perspectives in order to find a mutual decision-making process </a:t>
            </a:r>
          </a:p>
        </p:txBody>
      </p:sp>
    </p:spTree>
    <p:extLst>
      <p:ext uri="{BB962C8B-B14F-4D97-AF65-F5344CB8AC3E}">
        <p14:creationId xmlns:p14="http://schemas.microsoft.com/office/powerpoint/2010/main" val="412064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9F23-16C2-754A-AD5B-E71AB38B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…copies of news releases have many more references using phrases like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63AF-C76C-CF4D-BD1F-ABBADDD9B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Promoting volunteerism</a:t>
            </a:r>
          </a:p>
          <a:p>
            <a:r>
              <a:rPr lang="en-US"/>
              <a:t>Mentoring</a:t>
            </a:r>
          </a:p>
          <a:p>
            <a:r>
              <a:rPr lang="en-US"/>
              <a:t>Elder abuse awareness</a:t>
            </a:r>
          </a:p>
          <a:p>
            <a:r>
              <a:rPr lang="en-US"/>
              <a:t>Social participation</a:t>
            </a:r>
          </a:p>
          <a:p>
            <a:r>
              <a:rPr lang="en-US"/>
              <a:t>Capital assistance</a:t>
            </a:r>
          </a:p>
          <a:p>
            <a:r>
              <a:rPr lang="en-US"/>
              <a:t>Invest to provide Canadian seniors with freedom and peace of mind</a:t>
            </a:r>
          </a:p>
          <a:p>
            <a:r>
              <a:rPr lang="en-US"/>
              <a:t>Increase awareness, reduce stigma, develop treatment guidelines and best practices for early diagnosis and help us better understand dementia and its effects on our communities.</a:t>
            </a:r>
          </a:p>
          <a:p>
            <a:r>
              <a:rPr lang="en-US"/>
              <a:t>Medical cannabis as an alternative to opioid pain medication</a:t>
            </a:r>
          </a:p>
        </p:txBody>
      </p:sp>
    </p:spTree>
    <p:extLst>
      <p:ext uri="{BB962C8B-B14F-4D97-AF65-F5344CB8AC3E}">
        <p14:creationId xmlns:p14="http://schemas.microsoft.com/office/powerpoint/2010/main" val="205418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9F51-56D9-0E48-BC04-F274B457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60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METHODS OF APPLIED SOCIAL SCIENCE RESEARCH</a:t>
            </a: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9A9E45FE-B3F2-DA48-A9E8-89865641F02B}"/>
              </a:ext>
            </a:extLst>
          </p:cNvPr>
          <p:cNvSpPr/>
          <p:nvPr/>
        </p:nvSpPr>
        <p:spPr>
          <a:xfrm>
            <a:off x="5404757" y="3459616"/>
            <a:ext cx="2286000" cy="2318657"/>
          </a:xfrm>
          <a:prstGeom prst="donu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DBC5A8CF-B2F5-B64E-A7DA-8D6991A2B3B9}"/>
              </a:ext>
            </a:extLst>
          </p:cNvPr>
          <p:cNvSpPr/>
          <p:nvPr/>
        </p:nvSpPr>
        <p:spPr>
          <a:xfrm>
            <a:off x="4585607" y="2127137"/>
            <a:ext cx="2286000" cy="2318657"/>
          </a:xfrm>
          <a:prstGeom prst="donu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E5B76630-20A8-9544-B5AE-463864090AA8}"/>
              </a:ext>
            </a:extLst>
          </p:cNvPr>
          <p:cNvSpPr/>
          <p:nvPr/>
        </p:nvSpPr>
        <p:spPr>
          <a:xfrm>
            <a:off x="3766457" y="3407228"/>
            <a:ext cx="2286000" cy="2318657"/>
          </a:xfrm>
          <a:prstGeom prst="donu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5994A5-03DD-BE48-B162-45AB4980472D}"/>
              </a:ext>
            </a:extLst>
          </p:cNvPr>
          <p:cNvCxnSpPr/>
          <p:nvPr/>
        </p:nvCxnSpPr>
        <p:spPr>
          <a:xfrm>
            <a:off x="6871607" y="2547257"/>
            <a:ext cx="1162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BB65C0-10EE-764D-8E5B-D82937750626}"/>
              </a:ext>
            </a:extLst>
          </p:cNvPr>
          <p:cNvCxnSpPr>
            <a:cxnSpLocks/>
          </p:cNvCxnSpPr>
          <p:nvPr/>
        </p:nvCxnSpPr>
        <p:spPr>
          <a:xfrm>
            <a:off x="7781408" y="4569957"/>
            <a:ext cx="8504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7EA900-643E-F44D-A1F8-AEAC95ABFAD6}"/>
              </a:ext>
            </a:extLst>
          </p:cNvPr>
          <p:cNvCxnSpPr>
            <a:cxnSpLocks/>
          </p:cNvCxnSpPr>
          <p:nvPr/>
        </p:nvCxnSpPr>
        <p:spPr>
          <a:xfrm flipH="1">
            <a:off x="3066419" y="4445794"/>
            <a:ext cx="51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9D6DF9-ADCB-F441-9142-D232300CAFBA}"/>
              </a:ext>
            </a:extLst>
          </p:cNvPr>
          <p:cNvSpPr txBox="1"/>
          <p:nvPr/>
        </p:nvSpPr>
        <p:spPr>
          <a:xfrm>
            <a:off x="8458887" y="1996568"/>
            <a:ext cx="2837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" action="ppaction://hlinkshowjump?jump=lastslide"/>
              </a:rPr>
              <a:t>Participant Questionnaire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For instance: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Cultural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Top three values: personal, family, “community-of-interest”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CFBD87-A032-9340-8AE8-FE6862A9873C}"/>
              </a:ext>
            </a:extLst>
          </p:cNvPr>
          <p:cNvSpPr txBox="1"/>
          <p:nvPr/>
        </p:nvSpPr>
        <p:spPr>
          <a:xfrm>
            <a:off x="8720488" y="4335215"/>
            <a:ext cx="33130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Values &amp; Our Health Voting Simulation:</a:t>
            </a:r>
          </a:p>
          <a:p>
            <a:r>
              <a:rPr lang="en-US" sz="1400" dirty="0"/>
              <a:t>Day 1: Personal “Past” based values view</a:t>
            </a:r>
          </a:p>
          <a:p>
            <a:r>
              <a:rPr lang="en-US" sz="1400" dirty="0"/>
              <a:t>Day 2: Family “Present” based values view</a:t>
            </a:r>
          </a:p>
          <a:p>
            <a:r>
              <a:rPr lang="en-US" sz="1400" dirty="0"/>
              <a:t>Day 3: Healthcare “Community of Interest” “Future” based values view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28CA3C-7501-7D45-A68A-E539A0BBD555}"/>
              </a:ext>
            </a:extLst>
          </p:cNvPr>
          <p:cNvSpPr txBox="1"/>
          <p:nvPr/>
        </p:nvSpPr>
        <p:spPr>
          <a:xfrm>
            <a:off x="312702" y="2144906"/>
            <a:ext cx="27756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Search Method</a:t>
            </a:r>
            <a:endParaRPr lang="en-U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3-Day Principal-based planning meeting helps people transform capability for action quickly, is task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Brings people from all walks of life into same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meeting design comes from theories and principles tested in many cultures for the past 50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relies on mutual learning among stakeholders as a catalyst for voluntary action and follow-up. People devise new forms of cooperation that continue for months or years.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3BB1527-791B-3E4E-807E-A505E172820B}"/>
                  </a:ext>
                </a:extLst>
              </p14:cNvPr>
              <p14:cNvContentPartPr/>
              <p14:nvPr/>
            </p14:nvContentPartPr>
            <p14:xfrm>
              <a:off x="5531240" y="3955775"/>
              <a:ext cx="433440" cy="379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3BB1527-791B-3E4E-807E-A505E17282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7240" y="3847775"/>
                <a:ext cx="541080" cy="5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73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9F51-56D9-0E48-BC04-F274B457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365125"/>
            <a:ext cx="11506200" cy="12697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SIXTY PARTICIPANTS DEMOGRAPHICALLY REPRESENTED</a:t>
            </a: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9A9E45FE-B3F2-DA48-A9E8-89865641F02B}"/>
              </a:ext>
            </a:extLst>
          </p:cNvPr>
          <p:cNvSpPr/>
          <p:nvPr/>
        </p:nvSpPr>
        <p:spPr>
          <a:xfrm>
            <a:off x="5404757" y="3459616"/>
            <a:ext cx="2286000" cy="2318657"/>
          </a:xfrm>
          <a:prstGeom prst="donu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DBC5A8CF-B2F5-B64E-A7DA-8D6991A2B3B9}"/>
              </a:ext>
            </a:extLst>
          </p:cNvPr>
          <p:cNvSpPr/>
          <p:nvPr/>
        </p:nvSpPr>
        <p:spPr>
          <a:xfrm>
            <a:off x="4585607" y="2127137"/>
            <a:ext cx="2286000" cy="2318657"/>
          </a:xfrm>
          <a:prstGeom prst="donu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E5B76630-20A8-9544-B5AE-463864090AA8}"/>
              </a:ext>
            </a:extLst>
          </p:cNvPr>
          <p:cNvSpPr/>
          <p:nvPr/>
        </p:nvSpPr>
        <p:spPr>
          <a:xfrm>
            <a:off x="3766457" y="3407228"/>
            <a:ext cx="2286000" cy="2318657"/>
          </a:xfrm>
          <a:prstGeom prst="donu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5994A5-03DD-BE48-B162-45AB4980472D}"/>
              </a:ext>
            </a:extLst>
          </p:cNvPr>
          <p:cNvCxnSpPr/>
          <p:nvPr/>
        </p:nvCxnSpPr>
        <p:spPr>
          <a:xfrm>
            <a:off x="6871607" y="2547257"/>
            <a:ext cx="1162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BB65C0-10EE-764D-8E5B-D82937750626}"/>
              </a:ext>
            </a:extLst>
          </p:cNvPr>
          <p:cNvCxnSpPr>
            <a:cxnSpLocks/>
          </p:cNvCxnSpPr>
          <p:nvPr/>
        </p:nvCxnSpPr>
        <p:spPr>
          <a:xfrm>
            <a:off x="8033657" y="4575401"/>
            <a:ext cx="720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7EA900-643E-F44D-A1F8-AEAC95ABFAD6}"/>
              </a:ext>
            </a:extLst>
          </p:cNvPr>
          <p:cNvCxnSpPr>
            <a:cxnSpLocks/>
          </p:cNvCxnSpPr>
          <p:nvPr/>
        </p:nvCxnSpPr>
        <p:spPr>
          <a:xfrm flipH="1">
            <a:off x="2538549" y="4445794"/>
            <a:ext cx="1009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9D6DF9-ADCB-F441-9142-D232300CAFBA}"/>
              </a:ext>
            </a:extLst>
          </p:cNvPr>
          <p:cNvSpPr txBox="1"/>
          <p:nvPr/>
        </p:nvSpPr>
        <p:spPr>
          <a:xfrm>
            <a:off x="8515926" y="2447636"/>
            <a:ext cx="2957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Seniors &amp; Caregivers</a:t>
            </a:r>
            <a:r>
              <a:rPr lang="en-US" dirty="0"/>
              <a:t>” seniors, caregivers, those vulnerable, parents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CFBD87-A032-9340-8AE8-FE6862A9873C}"/>
              </a:ext>
            </a:extLst>
          </p:cNvPr>
          <p:cNvSpPr txBox="1"/>
          <p:nvPr/>
        </p:nvSpPr>
        <p:spPr>
          <a:xfrm>
            <a:off x="8754322" y="4445794"/>
            <a:ext cx="29573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“Free” Mental Healthcare Resources</a:t>
            </a:r>
            <a:endParaRPr lang="en-US" dirty="0"/>
          </a:p>
          <a:p>
            <a:pPr algn="r"/>
            <a:r>
              <a:rPr lang="en-US" sz="1400" dirty="0"/>
              <a:t>Volunteers and “Helpers” </a:t>
            </a:r>
          </a:p>
          <a:p>
            <a:pPr algn="r"/>
            <a:r>
              <a:rPr lang="en-US" sz="1400" dirty="0"/>
              <a:t>(i.e. non-profit and not-for-profit organizations who support seniors)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28CA3C-7501-7D45-A68A-E539A0BBD555}"/>
              </a:ext>
            </a:extLst>
          </p:cNvPr>
          <p:cNvSpPr txBox="1"/>
          <p:nvPr/>
        </p:nvSpPr>
        <p:spPr>
          <a:xfrm>
            <a:off x="480291" y="4184073"/>
            <a:ext cx="21241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Mental Health Providers </a:t>
            </a:r>
          </a:p>
          <a:p>
            <a:r>
              <a:rPr lang="en-US" sz="1400" dirty="0"/>
              <a:t>In “paid-for” services including civil, local and provincial government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3BB1527-791B-3E4E-807E-A505E172820B}"/>
                  </a:ext>
                </a:extLst>
              </p14:cNvPr>
              <p14:cNvContentPartPr/>
              <p14:nvPr/>
            </p14:nvContentPartPr>
            <p14:xfrm>
              <a:off x="5531240" y="3955775"/>
              <a:ext cx="433440" cy="379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3BB1527-791B-3E4E-807E-A505E17282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7240" y="3847775"/>
                <a:ext cx="541080" cy="59508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4FA798D-588F-7A43-9F92-31E44A1C3963}"/>
              </a:ext>
            </a:extLst>
          </p:cNvPr>
          <p:cNvSpPr txBox="1"/>
          <p:nvPr/>
        </p:nvSpPr>
        <p:spPr>
          <a:xfrm>
            <a:off x="3994555" y="6025051"/>
            <a:ext cx="462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Youth demographically represented sprinkled throughout participant groups</a:t>
            </a:r>
          </a:p>
        </p:txBody>
      </p:sp>
    </p:spTree>
    <p:extLst>
      <p:ext uri="{BB962C8B-B14F-4D97-AF65-F5344CB8AC3E}">
        <p14:creationId xmlns:p14="http://schemas.microsoft.com/office/powerpoint/2010/main" val="90796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F361-BA29-0641-8F8B-A0A4A19B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EXAMPLE QUESTIONNAIRE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9064C-CB00-6042-A264-0BC18D3DCE8D}"/>
              </a:ext>
            </a:extLst>
          </p:cNvPr>
          <p:cNvSpPr txBox="1"/>
          <p:nvPr/>
        </p:nvSpPr>
        <p:spPr>
          <a:xfrm>
            <a:off x="1163052" y="966158"/>
            <a:ext cx="986589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-Age Range: 15-24____ (high school?)	(young adult?) </a:t>
            </a:r>
          </a:p>
          <a:p>
            <a:r>
              <a:rPr lang="en-US" dirty="0"/>
              <a:t>Adult (25-64) _____	</a:t>
            </a:r>
          </a:p>
          <a:p>
            <a:r>
              <a:rPr lang="en-US" dirty="0"/>
              <a:t>Senior 55-65 ____ 65-70 ___ 70+ ___</a:t>
            </a:r>
          </a:p>
          <a:p>
            <a:r>
              <a:rPr lang="en-US" dirty="0"/>
              <a:t>-Sex/Gender</a:t>
            </a:r>
          </a:p>
          <a:p>
            <a:r>
              <a:rPr lang="en-US" dirty="0"/>
              <a:t>-Identifying Cultural Background ________________________</a:t>
            </a:r>
          </a:p>
          <a:p>
            <a:r>
              <a:rPr lang="en-US" dirty="0"/>
              <a:t>-Top three most important values in order of importance (i.e. honesty, integrity, etc.)</a:t>
            </a:r>
          </a:p>
          <a:p>
            <a:r>
              <a:rPr lang="en-US" dirty="0"/>
              <a:t>	Personal Values:		1. __________	2. __________	3. ___________</a:t>
            </a:r>
          </a:p>
          <a:p>
            <a:r>
              <a:rPr lang="en-US" dirty="0"/>
              <a:t>	Family Values:	 	1. __________	2. __________	3. ___________</a:t>
            </a:r>
          </a:p>
          <a:p>
            <a:r>
              <a:rPr lang="en-US" dirty="0"/>
              <a:t>	Healthy Community Values: 	 1. __________	2. __________	3. ___________</a:t>
            </a:r>
          </a:p>
          <a:p>
            <a:r>
              <a:rPr lang="en-US" dirty="0"/>
              <a:t>Check off box: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Caregiver 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“other” type caregiver (explain: _________________)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a vulnerable person health-wise 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of vulnerable person 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Volunteer in healthcare (describe volunteer activity: ___________________)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Not-for profit sector (describe sector: ________________________)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 provider title ______________________________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In: __ Civil	__ Local 	__Provincial   ___ Federal government 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8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4AC7-8F53-3048-A08A-A88F8B00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THREE-DAY CONFERENCE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72816-8C9D-5A44-BC4A-07E2BC9AD354}"/>
              </a:ext>
            </a:extLst>
          </p:cNvPr>
          <p:cNvSpPr txBox="1"/>
          <p:nvPr/>
        </p:nvSpPr>
        <p:spPr>
          <a:xfrm>
            <a:off x="572815" y="1576552"/>
            <a:ext cx="109360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Day 1: The Past </a:t>
            </a:r>
            <a:endParaRPr lang="en-CA" sz="3200" dirty="0"/>
          </a:p>
          <a:p>
            <a:endParaRPr lang="en-CA" sz="2000" dirty="0"/>
          </a:p>
          <a:p>
            <a:pPr algn="ctr"/>
            <a:r>
              <a:rPr lang="en-CA" sz="2000" dirty="0"/>
              <a:t>What values from your past have shaped you?</a:t>
            </a:r>
          </a:p>
          <a:p>
            <a:endParaRPr lang="en-CA" sz="2000" b="1" dirty="0"/>
          </a:p>
          <a:p>
            <a:r>
              <a:rPr lang="en-CA" sz="3200" b="1" dirty="0"/>
              <a:t>Day 2: The Present </a:t>
            </a:r>
            <a:r>
              <a:rPr lang="en-CA" sz="3200" dirty="0"/>
              <a:t> </a:t>
            </a:r>
          </a:p>
          <a:p>
            <a:endParaRPr lang="en-CA" sz="2000" dirty="0"/>
          </a:p>
          <a:p>
            <a:pPr algn="ctr"/>
            <a:r>
              <a:rPr lang="en-CA" sz="2000" dirty="0"/>
              <a:t>What values do you presently hold that make you who you are today?</a:t>
            </a:r>
          </a:p>
          <a:p>
            <a:br>
              <a:rPr lang="en-CA" sz="2000" dirty="0"/>
            </a:br>
            <a:r>
              <a:rPr lang="en-CA" sz="3200" b="1" dirty="0"/>
              <a:t>Day 3: The Future </a:t>
            </a:r>
          </a:p>
          <a:p>
            <a:endParaRPr lang="en-CA" sz="2000" dirty="0"/>
          </a:p>
          <a:p>
            <a:pPr algn="ctr"/>
            <a:r>
              <a:rPr lang="en-CA" sz="2000" dirty="0"/>
              <a:t>What values are you forming as a vision for your future that you can use to implement a good working path forward?</a:t>
            </a:r>
            <a:br>
              <a:rPr lang="en-CA" sz="2000" dirty="0"/>
            </a:br>
            <a:br>
              <a:rPr lang="en-CA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16D77-30CA-4B46-BC51-8AF5A61A84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1" y="-126124"/>
            <a:ext cx="12192000" cy="698412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9988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E44E30C9-8F83-FD45-A9FA-267151E24206}"/>
              </a:ext>
            </a:extLst>
          </p:cNvPr>
          <p:cNvSpPr txBox="1"/>
          <p:nvPr/>
        </p:nvSpPr>
        <p:spPr>
          <a:xfrm>
            <a:off x="6096000" y="337023"/>
            <a:ext cx="2992120" cy="109855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 &amp; ESTEEM</a:t>
            </a:r>
            <a:endParaRPr lang="en-C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ct val="90000"/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fulfillment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ct val="90000"/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</a:t>
            </a:r>
          </a:p>
          <a:p>
            <a:pPr marL="342900" lvl="0" indent="-342900">
              <a:spcAft>
                <a:spcPts val="0"/>
              </a:spcAft>
              <a:buSzPct val="90000"/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Self-actualization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ct val="90000"/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Worth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756F126-9863-8E48-B898-1CA1AD870E98}"/>
              </a:ext>
            </a:extLst>
          </p:cNvPr>
          <p:cNvSpPr txBox="1"/>
          <p:nvPr/>
        </p:nvSpPr>
        <p:spPr>
          <a:xfrm>
            <a:off x="9956559" y="2079818"/>
            <a:ext cx="1888600" cy="309372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&amp; WELLNESS</a:t>
            </a:r>
            <a:endParaRPr lang="en-C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see things clearly”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Freedoms 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Illumination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Individualism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Authenticity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Creativity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Responsibility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DD6E8A3-2862-3C46-844C-8FE33655E1CD}"/>
              </a:ext>
            </a:extLst>
          </p:cNvPr>
          <p:cNvSpPr txBox="1"/>
          <p:nvPr/>
        </p:nvSpPr>
        <p:spPr>
          <a:xfrm>
            <a:off x="6096000" y="5297541"/>
            <a:ext cx="2992120" cy="1397549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&amp; BELONGING</a:t>
            </a:r>
            <a:endParaRPr lang="en-C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nature of our heart”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Identity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 Identity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Circles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Unconditional Acceptance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5FFDCB4-F3AD-3146-BF00-E7EF380733FA}"/>
              </a:ext>
            </a:extLst>
          </p:cNvPr>
          <p:cNvSpPr txBox="1"/>
          <p:nvPr/>
        </p:nvSpPr>
        <p:spPr>
          <a:xfrm>
            <a:off x="1792422" y="2385695"/>
            <a:ext cx="2798992" cy="208661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&amp; SECURITY</a:t>
            </a:r>
            <a:endParaRPr lang="en-C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Introspection “looks within”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“feels safe”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Safety, personal, family, “community-of-interest”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Security, personal &amp; cultural</a:t>
            </a:r>
            <a:endParaRPr lang="en-C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indoor, table, cake, doughnut&#10;&#10;Description automatically generated">
            <a:extLst>
              <a:ext uri="{FF2B5EF4-FFF2-40B4-BE49-F238E27FC236}">
                <a16:creationId xmlns:a16="http://schemas.microsoft.com/office/drawing/2014/main" id="{F08B2944-7052-4143-8719-8E1BB1AF9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2303" y="1522405"/>
            <a:ext cx="4747641" cy="3705224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8D9736C9-4A16-FF4B-B2E9-6C128314E7D1}"/>
              </a:ext>
            </a:extLst>
          </p:cNvPr>
          <p:cNvSpPr txBox="1"/>
          <p:nvPr/>
        </p:nvSpPr>
        <p:spPr>
          <a:xfrm>
            <a:off x="7082014" y="2854073"/>
            <a:ext cx="888619" cy="77260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of Values Place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15F014E1-21A8-0245-A15A-5855C205741F}"/>
              </a:ext>
            </a:extLst>
          </p:cNvPr>
          <p:cNvSpPr/>
          <p:nvPr/>
        </p:nvSpPr>
        <p:spPr>
          <a:xfrm>
            <a:off x="8101730" y="3429000"/>
            <a:ext cx="191035" cy="221208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7B71DC8A-09A0-F24E-A881-E60EFB5D8F04}"/>
              </a:ext>
            </a:extLst>
          </p:cNvPr>
          <p:cNvSpPr/>
          <p:nvPr/>
        </p:nvSpPr>
        <p:spPr>
          <a:xfrm flipV="1">
            <a:off x="8742221" y="4791598"/>
            <a:ext cx="213970" cy="156194"/>
          </a:xfrm>
          <a:prstGeom prst="don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FF3CAB2A-7342-EA4D-8D06-BF3139FA4564}"/>
              </a:ext>
            </a:extLst>
          </p:cNvPr>
          <p:cNvSpPr/>
          <p:nvPr/>
        </p:nvSpPr>
        <p:spPr>
          <a:xfrm flipH="1" flipV="1">
            <a:off x="4992297" y="4768197"/>
            <a:ext cx="194310" cy="175895"/>
          </a:xfrm>
          <a:prstGeom prst="donu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0DDB6072-4B31-A041-8FAC-C4CDB8C447BE}"/>
              </a:ext>
            </a:extLst>
          </p:cNvPr>
          <p:cNvSpPr txBox="1"/>
          <p:nvPr/>
        </p:nvSpPr>
        <p:spPr>
          <a:xfrm>
            <a:off x="252249" y="340681"/>
            <a:ext cx="4424854" cy="14267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2225">
            <a:gradFill>
              <a:gsLst>
                <a:gs pos="0">
                  <a:schemeClr val="accent6">
                    <a:lumMod val="50000"/>
                  </a:schemeClr>
                </a:gs>
                <a:gs pos="73000">
                  <a:schemeClr val="accent6">
                    <a:lumMod val="75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400" b="1" dirty="0">
                <a:solidFill>
                  <a:srgbClr val="38562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VALUES VOTING CIRCLE</a:t>
            </a:r>
            <a:endParaRPr lang="en-CA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BC900F77-0D74-714C-AFC7-86F77EC824BE}"/>
              </a:ext>
            </a:extLst>
          </p:cNvPr>
          <p:cNvSpPr/>
          <p:nvPr/>
        </p:nvSpPr>
        <p:spPr>
          <a:xfrm flipH="1" flipV="1">
            <a:off x="5837625" y="3158079"/>
            <a:ext cx="194533" cy="164592"/>
          </a:xfrm>
          <a:prstGeom prst="don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70A1D-52DA-B640-86E2-99DE4DA23ECC}"/>
              </a:ext>
            </a:extLst>
          </p:cNvPr>
          <p:cNvSpPr txBox="1"/>
          <p:nvPr/>
        </p:nvSpPr>
        <p:spPr>
          <a:xfrm>
            <a:off x="487122" y="5173538"/>
            <a:ext cx="2992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Three-Day Conference</a:t>
            </a:r>
          </a:p>
          <a:p>
            <a:pPr algn="ctr"/>
            <a:r>
              <a:rPr lang="en-US" b="1" dirty="0"/>
              <a:t>Day 1: Past</a:t>
            </a:r>
          </a:p>
          <a:p>
            <a:pPr algn="ctr"/>
            <a:r>
              <a:rPr lang="en-US" b="1" dirty="0"/>
              <a:t>Day 2: Present</a:t>
            </a:r>
          </a:p>
          <a:p>
            <a:pPr algn="ctr"/>
            <a:r>
              <a:rPr lang="en-US" b="1" dirty="0"/>
              <a:t>Day 3: Future</a:t>
            </a:r>
          </a:p>
        </p:txBody>
      </p:sp>
    </p:spTree>
    <p:extLst>
      <p:ext uri="{BB962C8B-B14F-4D97-AF65-F5344CB8AC3E}">
        <p14:creationId xmlns:p14="http://schemas.microsoft.com/office/powerpoint/2010/main" val="283744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ning room table&#10;&#10;Description automatically generated">
            <a:extLst>
              <a:ext uri="{FF2B5EF4-FFF2-40B4-BE49-F238E27FC236}">
                <a16:creationId xmlns:a16="http://schemas.microsoft.com/office/drawing/2014/main" id="{9EA3AE64-B47F-6E4D-8909-F4DB4F79D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3858"/>
          <a:stretch/>
        </p:blipFill>
        <p:spPr>
          <a:xfrm>
            <a:off x="0" y="0"/>
            <a:ext cx="12001565" cy="6858000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B8AD81-06E1-C240-9058-02A9C95C1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7" r="2" b="2"/>
          <a:stretch/>
        </p:blipFill>
        <p:spPr>
          <a:xfrm>
            <a:off x="7550553" y="390467"/>
            <a:ext cx="4451012" cy="3932820"/>
          </a:xfrm>
          <a:custGeom>
            <a:avLst/>
            <a:gdLst/>
            <a:ahLst/>
            <a:cxnLst/>
            <a:rect l="l" t="t" r="r" b="b"/>
            <a:pathLst>
              <a:path w="4166726" h="3681631">
                <a:moveTo>
                  <a:pt x="1199629" y="0"/>
                </a:moveTo>
                <a:cubicBezTo>
                  <a:pt x="1199629" y="0"/>
                  <a:pt x="1199629" y="0"/>
                  <a:pt x="2967099" y="0"/>
                </a:cubicBezTo>
                <a:cubicBezTo>
                  <a:pt x="3077805" y="0"/>
                  <a:pt x="3184693" y="60854"/>
                  <a:pt x="3238137" y="159741"/>
                </a:cubicBezTo>
                <a:cubicBezTo>
                  <a:pt x="3238137" y="159741"/>
                  <a:pt x="3238137" y="159741"/>
                  <a:pt x="4123780" y="1684879"/>
                </a:cubicBezTo>
                <a:cubicBezTo>
                  <a:pt x="4181042" y="1779962"/>
                  <a:pt x="4181042" y="1901669"/>
                  <a:pt x="4123780" y="1996753"/>
                </a:cubicBezTo>
                <a:cubicBezTo>
                  <a:pt x="4123780" y="1996753"/>
                  <a:pt x="4123780" y="1996753"/>
                  <a:pt x="3238137" y="3521891"/>
                </a:cubicBezTo>
                <a:cubicBezTo>
                  <a:pt x="3184693" y="3620778"/>
                  <a:pt x="3077805" y="3681631"/>
                  <a:pt x="2967099" y="3681631"/>
                </a:cubicBezTo>
                <a:cubicBezTo>
                  <a:pt x="2967099" y="3681631"/>
                  <a:pt x="2967099" y="3681631"/>
                  <a:pt x="1199629" y="3681631"/>
                </a:cubicBezTo>
                <a:cubicBezTo>
                  <a:pt x="1085105" y="3681631"/>
                  <a:pt x="982035" y="3620778"/>
                  <a:pt x="924774" y="3521891"/>
                </a:cubicBezTo>
                <a:cubicBezTo>
                  <a:pt x="924774" y="3521891"/>
                  <a:pt x="924774" y="3521891"/>
                  <a:pt x="42947" y="1996753"/>
                </a:cubicBezTo>
                <a:cubicBezTo>
                  <a:pt x="-14315" y="1901669"/>
                  <a:pt x="-14315" y="1779962"/>
                  <a:pt x="42947" y="1684879"/>
                </a:cubicBezTo>
                <a:cubicBezTo>
                  <a:pt x="42947" y="1684879"/>
                  <a:pt x="42947" y="1684879"/>
                  <a:pt x="924774" y="159741"/>
                </a:cubicBezTo>
                <a:cubicBezTo>
                  <a:pt x="982035" y="60854"/>
                  <a:pt x="1085105" y="0"/>
                  <a:pt x="1199629" y="0"/>
                </a:cubicBezTo>
                <a:close/>
              </a:path>
            </a:pathLst>
          </a:custGeom>
          <a:ln w="15875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F21AB-FF6F-BC4B-88AF-111F2965F74A}"/>
              </a:ext>
            </a:extLst>
          </p:cNvPr>
          <p:cNvSpPr txBox="1"/>
          <p:nvPr/>
        </p:nvSpPr>
        <p:spPr>
          <a:xfrm>
            <a:off x="810228" y="1091915"/>
            <a:ext cx="3831221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" dirty="0"/>
              <a:t>VALUES VOTING SEMINAR</a:t>
            </a:r>
          </a:p>
          <a:p>
            <a:endParaRPr lang="en-US" sz="1810" dirty="0"/>
          </a:p>
          <a:p>
            <a:endParaRPr lang="en-US" sz="1810" dirty="0"/>
          </a:p>
          <a:p>
            <a:endParaRPr lang="en-US" sz="1810" dirty="0"/>
          </a:p>
        </p:txBody>
      </p:sp>
    </p:spTree>
    <p:extLst>
      <p:ext uri="{BB962C8B-B14F-4D97-AF65-F5344CB8AC3E}">
        <p14:creationId xmlns:p14="http://schemas.microsoft.com/office/powerpoint/2010/main" val="178151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1C8A4E17-AA11-BC40-B3E0-9EFB96DF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08" y="1355834"/>
            <a:ext cx="4394941" cy="4904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8D413-B348-7049-8327-2D8EC1560EC0}"/>
              </a:ext>
            </a:extLst>
          </p:cNvPr>
          <p:cNvSpPr txBox="1"/>
          <p:nvPr/>
        </p:nvSpPr>
        <p:spPr>
          <a:xfrm>
            <a:off x="7620000" y="1661160"/>
            <a:ext cx="36880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“Conceptual Framework for Home and Community Care in Canada” </a:t>
            </a:r>
          </a:p>
          <a:p>
            <a:pPr algn="ctr"/>
            <a:r>
              <a:rPr lang="en-US"/>
              <a:t>National Seniors Strategy report 2016</a:t>
            </a:r>
          </a:p>
          <a:p>
            <a:endParaRPr lang="en-US" sz="1400"/>
          </a:p>
          <a:p>
            <a:r>
              <a:rPr lang="en-US" sz="1400"/>
              <a:t>Found at: </a:t>
            </a:r>
            <a:r>
              <a:rPr lang="en-US">
                <a:hlinkClick r:id="rId3"/>
              </a:rPr>
              <a:t>http://nationalseniorsstrategy.ca/wp-content/uploads/2016/10/National-Seniors-Strategy-Second-Edition.pdf</a:t>
            </a:r>
            <a:endParaRPr lang="en-US"/>
          </a:p>
          <a:p>
            <a:endParaRPr lang="en-US"/>
          </a:p>
          <a:p>
            <a:pPr algn="ctr"/>
            <a:r>
              <a:rPr lang="en-US"/>
              <a:t>Accessed 18/06/2020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49E9C-CE69-574B-8205-9A86EF73EDCB}"/>
              </a:ext>
            </a:extLst>
          </p:cNvPr>
          <p:cNvSpPr txBox="1"/>
          <p:nvPr/>
        </p:nvSpPr>
        <p:spPr>
          <a:xfrm>
            <a:off x="3361434" y="212946"/>
            <a:ext cx="513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AFFIRMATION ONE</a:t>
            </a:r>
          </a:p>
        </p:txBody>
      </p:sp>
    </p:spTree>
    <p:extLst>
      <p:ext uri="{BB962C8B-B14F-4D97-AF65-F5344CB8AC3E}">
        <p14:creationId xmlns:p14="http://schemas.microsoft.com/office/powerpoint/2010/main" val="91793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1317</Words>
  <Application>Microsoft Macintosh PowerPoint</Application>
  <PresentationFormat>Widescreen</PresentationFormat>
  <Paragraphs>199</Paragraphs>
  <Slides>20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Apple Chancery</vt:lpstr>
      <vt:lpstr>Arial</vt:lpstr>
      <vt:lpstr>Calibri</vt:lpstr>
      <vt:lpstr>Calibri Light</vt:lpstr>
      <vt:lpstr>Wingdings</vt:lpstr>
      <vt:lpstr>Office Theme</vt:lpstr>
      <vt:lpstr>Seniors MENTAL Health Strategy for Winkler-Morden Area</vt:lpstr>
      <vt:lpstr>WHO IS INVOLVED?  Winkler-Morden Area  Participants are:  -Seniors  -Mental Health Managers -Service Providers and Volunteers</vt:lpstr>
      <vt:lpstr>METHODS OF APPLIED SOCIAL SCIENCE RESEARCH</vt:lpstr>
      <vt:lpstr>SIXTY PARTICIPANTS DEMOGRAPHICALLY REPRESENTED</vt:lpstr>
      <vt:lpstr>EXAMPLE QUESTIONNAIRE</vt:lpstr>
      <vt:lpstr>THREE-DAY CONFERENCE</vt:lpstr>
      <vt:lpstr>PowerPoint Presentation</vt:lpstr>
      <vt:lpstr>PowerPoint Presentation</vt:lpstr>
      <vt:lpstr>PowerPoint Presentation</vt:lpstr>
      <vt:lpstr>Dr. Jordan Peterson</vt:lpstr>
      <vt:lpstr>PowerPoint Presentation</vt:lpstr>
      <vt:lpstr>PowerPoint Presentation</vt:lpstr>
      <vt:lpstr>FUTURE SEARCH PROCESS</vt:lpstr>
      <vt:lpstr>PowerPoint Presentation</vt:lpstr>
      <vt:lpstr>CIRA – Canadian Internet Registration Authority </vt:lpstr>
      <vt:lpstr>EXPAND VIRTUAL HEALTH SERVICES</vt:lpstr>
      <vt:lpstr>FUNDING OPPORTUNITIES…</vt:lpstr>
      <vt:lpstr>THREE-DAY CONFERENCE NEEDS</vt:lpstr>
      <vt:lpstr>…copies of news releases have many more references using phrases like:</vt:lpstr>
      <vt:lpstr>…copies of news releases have many more references using phrases like continued…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Boundary Trails Health Region Seniors Health Strategy</dc:title>
  <dc:creator>Julie A. McNeice</dc:creator>
  <cp:lastModifiedBy>Julie A. McNeice</cp:lastModifiedBy>
  <cp:revision>20</cp:revision>
  <cp:lastPrinted>2020-06-25T17:32:28Z</cp:lastPrinted>
  <dcterms:created xsi:type="dcterms:W3CDTF">2020-06-22T21:13:35Z</dcterms:created>
  <dcterms:modified xsi:type="dcterms:W3CDTF">2020-12-17T17:06:39Z</dcterms:modified>
</cp:coreProperties>
</file>